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81" r:id="rId4"/>
    <p:sldId id="282" r:id="rId5"/>
    <p:sldId id="259" r:id="rId6"/>
    <p:sldId id="261" r:id="rId7"/>
    <p:sldId id="263" r:id="rId8"/>
    <p:sldId id="265" r:id="rId9"/>
    <p:sldId id="266" r:id="rId10"/>
    <p:sldId id="268" r:id="rId11"/>
    <p:sldId id="267" r:id="rId12"/>
    <p:sldId id="279" r:id="rId13"/>
    <p:sldId id="280" r:id="rId14"/>
    <p:sldId id="285" r:id="rId15"/>
    <p:sldId id="283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Bold" panose="02000000000000000000" charset="0"/>
      <p:regular r:id="rId30"/>
    </p:embeddedFont>
    <p:embeddedFont>
      <p:font typeface="Segoe Print" panose="02000600000000000000" pitchFamily="2" charset="0"/>
      <p:regular r:id="rId31"/>
      <p:bold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52B"/>
    <a:srgbClr val="B83620"/>
    <a:srgbClr val="31562A"/>
    <a:srgbClr val="9655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696BD-D534-4DC0-AC60-EE517319DA96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D3447-19CC-44AE-9E04-1EDAB9439B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D3447-19CC-44AE-9E04-1EDAB9439B3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42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hyperlink" Target="http://www.serveunai.it/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al@montagnappennino.it" TargetMode="External"/><Relationship Id="rId4" Type="http://schemas.openxmlformats.org/officeDocument/2006/relationships/hyperlink" Target="https://www.google.com/search?q=montagnappennino&amp;source=lmns&amp;bih=707&amp;biw=1536&amp;hl=it&amp;sa=X&amp;ved=2ahUKEwjQ46molYKBAxWWnCcCHXEsDUoQ0pQJKAB6BAgBEAI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terurale.it/PAC_2023_27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montagnappennino.it/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502.regione.toscana.it/geoscopio/territorimontani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hyperlink" Target="https://www.regione.toscana.it/sviluppo-rurale-2023-2027/complemento-programmazione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0532" y="0"/>
            <a:ext cx="10287000" cy="10287000"/>
            <a:chOff x="0" y="0"/>
            <a:chExt cx="270933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709333"/>
            </a:xfrm>
            <a:custGeom>
              <a:avLst/>
              <a:gdLst/>
              <a:ahLst/>
              <a:cxnLst/>
              <a:rect l="l" t="t" r="r" b="b"/>
              <a:pathLst>
                <a:path w="2709333" h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6889807" cy="9574823"/>
          </a:xfrm>
          <a:custGeom>
            <a:avLst/>
            <a:gdLst/>
            <a:ahLst/>
            <a:cxnLst/>
            <a:rect l="l" t="t" r="r" b="b"/>
            <a:pathLst>
              <a:path w="1814599" h="2521764">
                <a:moveTo>
                  <a:pt x="0" y="0"/>
                </a:moveTo>
                <a:lnTo>
                  <a:pt x="1814599" y="0"/>
                </a:lnTo>
                <a:lnTo>
                  <a:pt x="1814599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15329" y="3653692"/>
            <a:ext cx="1749517" cy="7700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315328" y="4185079"/>
            <a:ext cx="810550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4000" b="1" dirty="0">
                <a:solidFill>
                  <a:srgbClr val="D1452B"/>
                </a:solidFill>
                <a:latin typeface="Roboto"/>
              </a:rPr>
              <a:t>La programmazione Leader nel Complemento di Sviluppo Rurale Toscana (CSR)  2023/2027 </a:t>
            </a:r>
          </a:p>
          <a:p>
            <a:pPr algn="ctr"/>
            <a:r>
              <a:rPr lang="it-IT" sz="4000" b="1" dirty="0">
                <a:solidFill>
                  <a:srgbClr val="D1452B"/>
                </a:solidFill>
                <a:latin typeface="Roboto"/>
              </a:rPr>
              <a:t>e i nuovi territori </a:t>
            </a:r>
          </a:p>
          <a:p>
            <a:pPr algn="ctr"/>
            <a:r>
              <a:rPr lang="it-IT" sz="4000" b="1" dirty="0">
                <a:solidFill>
                  <a:srgbClr val="D1452B"/>
                </a:solidFill>
                <a:latin typeface="Roboto"/>
              </a:rPr>
              <a:t>del GAL MontagnAppennino</a:t>
            </a:r>
            <a:endParaRPr lang="en-US" sz="4000" b="1" dirty="0">
              <a:solidFill>
                <a:srgbClr val="D1452B"/>
              </a:solidFill>
              <a:latin typeface="Roboto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B2EB3B2B-9E7D-DBFB-8160-659DC4680A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5C8D4BAE-1479-047A-E6DD-337F4E476828}"/>
              </a:ext>
            </a:extLst>
          </p:cNvPr>
          <p:cNvSpPr txBox="1"/>
          <p:nvPr/>
        </p:nvSpPr>
        <p:spPr>
          <a:xfrm>
            <a:off x="9315328" y="7048500"/>
            <a:ext cx="7677272" cy="408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6"/>
              </a:lnSpc>
            </a:pPr>
            <a:r>
              <a:rPr lang="en-US" sz="3451" dirty="0">
                <a:solidFill>
                  <a:srgbClr val="31562A"/>
                </a:solidFill>
                <a:latin typeface="Roboto"/>
              </a:rPr>
              <a:t>     </a:t>
            </a:r>
            <a:endParaRPr lang="en-US" sz="3600" dirty="0">
              <a:solidFill>
                <a:srgbClr val="31562A"/>
              </a:solidFill>
              <a:latin typeface="Roboto"/>
            </a:endParaRPr>
          </a:p>
        </p:txBody>
      </p:sp>
      <p:pic>
        <p:nvPicPr>
          <p:cNvPr id="12" name="Immagine 11" descr="Immagine che contiene vestiti, interno, arredo, muro&#10;&#10;Descrizione generata automaticamente">
            <a:extLst>
              <a:ext uri="{FF2B5EF4-FFF2-40B4-BE49-F238E27FC236}">
                <a16:creationId xmlns:a16="http://schemas.microsoft.com/office/drawing/2014/main" id="{6B0AE103-6715-3A30-1306-F76B25A01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7" y="2321522"/>
            <a:ext cx="8105506" cy="54047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F321974-C047-8271-D8BD-56F97221D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23" y="1435775"/>
            <a:ext cx="4930764" cy="1327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>
              <a:solidFill>
                <a:prstClr val="black"/>
              </a:solidFill>
              <a:highlight>
                <a:srgbClr val="D1452B"/>
              </a:highlight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4419600" y="1034811"/>
            <a:ext cx="12687300" cy="827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D1452B"/>
                </a:solidFill>
                <a:latin typeface="Roboto Bold"/>
              </a:rPr>
              <a:t>Scheda intervento SRG06</a:t>
            </a:r>
          </a:p>
          <a:p>
            <a:endParaRPr lang="it-IT" sz="3999" dirty="0">
              <a:solidFill>
                <a:srgbClr val="B83620"/>
              </a:solidFill>
              <a:latin typeface="Roboto Bold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rgbClr val="D145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OPERAZIONI SPECIFICHE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(esempio Progetti di Rigenerazione delle Comunità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www.serveunai.it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algn="l"/>
            <a:endParaRPr lang="it-IT" sz="2400" b="1" dirty="0">
              <a:solidFill>
                <a:srgbClr val="D1452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Soluzione avanzata di progettazione: </a:t>
            </a:r>
          </a:p>
          <a:p>
            <a:endParaRPr lang="it-IT" sz="200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incorpora gli elementi di </a:t>
            </a: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azione collettiva, territoriale </a:t>
            </a: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 </a:t>
            </a: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integrata di filiera.</a:t>
            </a:r>
          </a:p>
          <a:p>
            <a:endParaRPr lang="it-IT" sz="2400" b="1" i="0" u="none" strike="noStrike" baseline="0" dirty="0">
              <a:solidFill>
                <a:srgbClr val="96373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nterventi multisettoriali innovativi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basati sulla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cooperazione degli attori locali (pubblici e privati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 che perseguono obiettivi comuni, tenendo conto dei fabbisogni specifici del loro territorio;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Beneficiari: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partenariati privati o pubblico-privati e GAL;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Scopo generale: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produzione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beni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servizi,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altrimenti difficilmente disponibili, negli ambiti che ogni comunità reputa prioritari e indispensabili per contribuire al miglioramento delle condizioni di vita dei propri abitanti e alle condizioni di sviluppo delle imprese, attraverso la creazione di servizi per la popolazione e iniziative in ambito sociale, socioculturale e produttivo. Diversi tematismi.</a:t>
            </a:r>
            <a:endParaRPr lang="it-IT" sz="240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it-IT" sz="24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8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>
              <a:solidFill>
                <a:prstClr val="black"/>
              </a:solidFill>
              <a:highlight>
                <a:srgbClr val="D1452B"/>
              </a:highlight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4543567" y="1210786"/>
            <a:ext cx="12687300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800" b="1" dirty="0">
                <a:solidFill>
                  <a:srgbClr val="D1452B"/>
                </a:solidFill>
                <a:latin typeface="Roboto Bold"/>
              </a:rPr>
              <a:t>Scheda intervento SRG06</a:t>
            </a:r>
          </a:p>
          <a:p>
            <a:endParaRPr lang="it-IT" sz="1000" b="1" dirty="0">
              <a:solidFill>
                <a:srgbClr val="D1452B"/>
              </a:solidFill>
              <a:latin typeface="Roboto Bold"/>
            </a:endParaRPr>
          </a:p>
          <a:p>
            <a:r>
              <a:rPr lang="it-IT" sz="28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Le </a:t>
            </a:r>
            <a:r>
              <a:rPr lang="it-IT" sz="2800" b="1" u="sng" dirty="0">
                <a:solidFill>
                  <a:srgbClr val="FF0000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operazioni ordinarie </a:t>
            </a:r>
            <a:r>
              <a:rPr lang="it-IT" sz="28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potranno essere attivate mediante:</a:t>
            </a:r>
          </a:p>
          <a:p>
            <a:endParaRPr lang="it-IT" sz="20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Avviso pubblico, (eventualmente anche a sportello) predisposto dal GAL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28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Le </a:t>
            </a:r>
            <a:r>
              <a:rPr lang="it-IT" sz="2800" b="1" u="sng" dirty="0">
                <a:solidFill>
                  <a:srgbClr val="FF0000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operazioni specifiche</a:t>
            </a:r>
            <a:r>
              <a:rPr lang="it-IT" sz="2800" b="1" u="sng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8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potranno essere attivate mediante:</a:t>
            </a:r>
            <a:endParaRPr lang="it-IT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200" b="1" i="0" u="none" strike="noStrike" baseline="0" dirty="0">
              <a:solidFill>
                <a:srgbClr val="96373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vviso pubblico,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anche a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sportello </a:t>
            </a:r>
            <a:r>
              <a:rPr lang="it-IT" sz="240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predisposto dal GAL</a:t>
            </a:r>
          </a:p>
          <a:p>
            <a:pPr algn="just"/>
            <a:endParaRPr lang="it-IT" sz="24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convenzione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il GAL elabora un’idea progettuale e seleziona uno/più soggetti che la realizzano in convenzione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gestione diretta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il GAL è esso stesso beneficiario di una operazione o progetto e, se necessario, può eventualmente selezionare fornitori di beni e servizi ritenuti strategici per la realizzazione del progetto stesso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Modalità mista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 gestione diretta + bando) - per alcune operazioni è possibile prevedere la combinazione di una azione a gestione diretta e di una/più azioni attuate tramite la pubblicazione di un bando predisposto dal GAL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87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>
              <a:solidFill>
                <a:prstClr val="black"/>
              </a:solidFill>
              <a:highlight>
                <a:srgbClr val="D1452B"/>
              </a:highlight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4572000" y="1181100"/>
            <a:ext cx="126873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800" b="1" dirty="0">
                <a:solidFill>
                  <a:srgbClr val="D1452B"/>
                </a:solidFill>
                <a:latin typeface="Roboto Bold"/>
              </a:rPr>
              <a:t>Fra le schede del PSP la Scheda intervento SRE04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31562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b="1" u="sng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 up non agricole</a:t>
            </a:r>
            <a:r>
              <a:rPr lang="it-IT" sz="32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 di attivazione </a:t>
            </a:r>
            <a:r>
              <a:rPr lang="it-IT" sz="2400" b="1" dirty="0">
                <a:solidFill>
                  <a:srgbClr val="315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ESCLUSIVA Leader </a:t>
            </a: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€ 500.000,00 </a:t>
            </a: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dotazione del CSR da ripartire fra i GAL che ne prevederanno l’attuazione, incrementabile da ogni GAL con fondi del Sotto Intervento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rgbClr val="D145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Previsto il sostegno forfettario in conto capitale massimo di € 100.000,00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31562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Avvio di nuove imprese in tutti i settori produttivi: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commercio, artigianato, turismo, sociale, cultura;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economia circolare e bioeconomia</a:t>
            </a: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31562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energie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rinnovabili e uso razionale dell’energia</a:t>
            </a: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31562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trasformazione e commercializzazione di prodotti (compresa la realizzazione di punti vendita).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5748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>
              <a:solidFill>
                <a:prstClr val="black"/>
              </a:solidFill>
              <a:highlight>
                <a:srgbClr val="D1452B"/>
              </a:highlight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4419600" y="755826"/>
            <a:ext cx="12687300" cy="911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b="1" dirty="0">
              <a:solidFill>
                <a:srgbClr val="D1452B"/>
              </a:solidFill>
              <a:latin typeface="Robot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800" b="1" dirty="0">
                <a:solidFill>
                  <a:srgbClr val="D1452B"/>
                </a:solidFill>
                <a:latin typeface="Roboto Bold"/>
              </a:rPr>
              <a:t>Fra le schede del PSP la Scheda intervento SRG07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 avvicina molto al metodo LEADER;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CSR della Regione Toscana prevede una dotazione di 10 milioni di euro, il GAL potrebbe attivarla con specifiche adatte alle realtà del proprio territorio.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31562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Cooperazione per lo sviluppo rurale, locale e smart Village</a:t>
            </a: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000" b="1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favorire lo sviluppo della co-progettazione/gestione pubblica-privata e realizzare beni e servizi collettivi, mettendo in atto anche possibili soluzioni offerte dalle tecnologie digitali nei seguenti ambiti: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Cooperazione per i sistemi del cibo, filiere e mercati locali;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it-IT" sz="2000" b="1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Cooperazione per il turismo rurale;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it-IT" sz="2000" b="1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Cooperazione per l’inclusione sociale e economica;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it-IT" sz="2000" b="1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Cooperazione per la sostenibilità ambientale.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31562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Sostegno con contributo in conto capitale compresa fra il 40% e il 100%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31562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46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1452B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2905004" y="1269742"/>
            <a:ext cx="15382996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D1452B"/>
                </a:solidFill>
                <a:latin typeface="Segoe Print" panose="02000600000000000000" pitchFamily="2" charset="0"/>
              </a:rPr>
              <a:t>Per contribuire alla nuova Strategia </a:t>
            </a:r>
          </a:p>
          <a:p>
            <a:pPr algn="ctr">
              <a:defRPr/>
            </a:pPr>
            <a:r>
              <a:rPr lang="it-IT" sz="4000" b="1" dirty="0">
                <a:solidFill>
                  <a:srgbClr val="D1452B"/>
                </a:solidFill>
                <a:latin typeface="Segoe Print" panose="02000600000000000000" pitchFamily="2" charset="0"/>
              </a:rPr>
              <a:t>DICCI LA TUA IDEA!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8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Compila il questionario on-line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https://docs.google.com/forms/d/1QGy1uYYSqJWUdB2piIfCZ_I5hj6GHIzT9czkg4cin9A/edit</a:t>
            </a:r>
            <a:endParaRPr lang="it-IT" sz="36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i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❓Avete qualche domanda? Chiamateci o scrivete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i="1" dirty="0">
              <a:solidFill>
                <a:srgbClr val="0000FF"/>
              </a:solidFill>
              <a:effectLst/>
              <a:latin typeface="Roboto Bold"/>
              <a:ea typeface="Roboto" panose="02000000000000000000" pitchFamily="2" charset="0"/>
              <a:cs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0583/88346</a:t>
            </a:r>
            <a:r>
              <a:rPr lang="it-IT" sz="3600" b="1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it-IT" sz="3600" b="1" dirty="0">
                <a:solidFill>
                  <a:schemeClr val="accent3">
                    <a:lumMod val="50000"/>
                  </a:schemeClr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gal@montagnappennino.it</a:t>
            </a:r>
            <a:endParaRPr kumimoji="0" lang="it-IT" sz="3200" b="0" i="1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6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ome GAL MontagnAppennino - Montagna Appennino">
            <a:extLst>
              <a:ext uri="{FF2B5EF4-FFF2-40B4-BE49-F238E27FC236}">
                <a16:creationId xmlns:a16="http://schemas.microsoft.com/office/drawing/2014/main" id="{23039E47-DE70-58C4-D253-3F6D3BFD0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8" r="21885"/>
          <a:stretch/>
        </p:blipFill>
        <p:spPr bwMode="auto">
          <a:xfrm>
            <a:off x="4700320" y="3238500"/>
            <a:ext cx="3831244" cy="19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1452B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t="1149" b="1149"/>
          <a:stretch>
            <a:fillRect/>
          </a:stretch>
        </p:blipFill>
        <p:spPr>
          <a:xfrm>
            <a:off x="10013489" y="8645639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2905004" y="1115704"/>
            <a:ext cx="15382996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solidFill>
                  <a:srgbClr val="D1452B"/>
                </a:solidFill>
                <a:latin typeface="Segoe Print" panose="02000600000000000000" pitchFamily="2" charset="0"/>
              </a:rPr>
              <a:t>Per non perdere le opportunità della nuova Strategia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solidFill>
                  <a:srgbClr val="D1452B"/>
                </a:solidFill>
                <a:latin typeface="Segoe Print" panose="02000600000000000000" pitchFamily="2" charset="0"/>
              </a:rPr>
              <a:t>RESTA SEMPRE AGGIORNATO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Seguici sul nostro sito e sui nostri social: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defRPr/>
            </a:pP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https://www.montagnappennino.it/</a:t>
            </a:r>
            <a:endParaRPr lang="it-IT" sz="3800" b="1" dirty="0">
              <a:solidFill>
                <a:schemeClr val="accent3">
                  <a:lumMod val="50000"/>
                </a:schemeClr>
              </a:solidFill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Altri link utili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defRPr/>
            </a:pPr>
            <a:r>
              <a:rPr lang="it-IT" sz="28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https://www.regione.toscana.it/-/complemento-per-lo-sviluppo-rurale-2023-2027-leader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b="1" dirty="0">
              <a:latin typeface="Roboto Bold"/>
              <a:ea typeface="Roboto" panose="02000000000000000000" pitchFamily="2" charset="0"/>
              <a:cs typeface="Roboto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https://www.reterurale.it/PAC_2023_27</a:t>
            </a:r>
            <a:endParaRPr lang="it-IT" sz="28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https://www.reterurale.it/leader20142020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b="1" dirty="0">
              <a:latin typeface="Roboto Bold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8" name="Picture 4" descr="Nuove regole di Facebook e Instagram: Chiederanno la data di nascita">
            <a:extLst>
              <a:ext uri="{FF2B5EF4-FFF2-40B4-BE49-F238E27FC236}">
                <a16:creationId xmlns:a16="http://schemas.microsoft.com/office/drawing/2014/main" id="{57BB055C-80CB-DF88-4A5E-10F58D8F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619500"/>
            <a:ext cx="2357438" cy="8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gram: cos'è e a cosa serve? | Tag Manager Italia">
            <a:extLst>
              <a:ext uri="{FF2B5EF4-FFF2-40B4-BE49-F238E27FC236}">
                <a16:creationId xmlns:a16="http://schemas.microsoft.com/office/drawing/2014/main" id="{B2ADF587-280F-8DA0-8E2A-17AE36EE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980" y="3467100"/>
            <a:ext cx="1400304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7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>
              <a:solidFill>
                <a:prstClr val="black"/>
              </a:solidFill>
              <a:highlight>
                <a:srgbClr val="D1452B"/>
              </a:highlight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149" b="1149"/>
          <a:stretch>
            <a:fillRect/>
          </a:stretch>
        </p:blipFill>
        <p:spPr>
          <a:xfrm>
            <a:off x="10010077" y="8467999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4558352" y="1134238"/>
            <a:ext cx="128914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800" b="1" dirty="0">
                <a:solidFill>
                  <a:srgbClr val="D1452B"/>
                </a:solidFill>
                <a:latin typeface="Roboto Bold"/>
              </a:rPr>
              <a:t>Metodo LEADER  NUOVA PROGRAMMAZIONE 2023-2027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1106CF-EEDA-0D68-467E-1909B122C7CF}"/>
              </a:ext>
            </a:extLst>
          </p:cNvPr>
          <p:cNvSpPr txBox="1"/>
          <p:nvPr/>
        </p:nvSpPr>
        <p:spPr>
          <a:xfrm>
            <a:off x="4572000" y="2219869"/>
            <a:ext cx="12268200" cy="550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999" dirty="0">
                <a:solidFill>
                  <a:srgbClr val="D1452B"/>
                </a:solidFill>
                <a:latin typeface="Roboto Bold"/>
              </a:rPr>
              <a:t>CRONOPROGRAMMA </a:t>
            </a:r>
          </a:p>
          <a:p>
            <a:pPr algn="ctr"/>
            <a:endParaRPr lang="it-IT" sz="2400" dirty="0">
              <a:solidFill>
                <a:srgbClr val="D1452B"/>
              </a:solidFill>
              <a:latin typeface="Roboto Bold"/>
            </a:endParaRPr>
          </a:p>
          <a:p>
            <a:pPr algn="just"/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05 giugno 2023: </a:t>
            </a:r>
            <a:r>
              <a:rPr lang="it-IT" sz="2400" b="1" dirty="0">
                <a:solidFill>
                  <a:srgbClr val="D1452B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it-IT" sz="2400" dirty="0">
                <a:solidFill>
                  <a:srgbClr val="D1452B"/>
                </a:solidFill>
                <a:latin typeface="Roboto Bold"/>
              </a:rPr>
              <a:t>l GAL </a:t>
            </a:r>
            <a:r>
              <a:rPr lang="it-IT" sz="2400" dirty="0" err="1">
                <a:solidFill>
                  <a:srgbClr val="D1452B"/>
                </a:solidFill>
                <a:latin typeface="Roboto Bold"/>
              </a:rPr>
              <a:t>Montagnappennino</a:t>
            </a:r>
            <a:r>
              <a:rPr lang="it-IT" sz="2400" dirty="0">
                <a:solidFill>
                  <a:srgbClr val="D1452B"/>
                </a:solidFill>
                <a:latin typeface="Roboto Bold"/>
              </a:rPr>
              <a:t> ha presentato la candidatura come GAL per i territori montani delle province di Lucca, Pistoia e Pisa. La candidatura è stata approvata e ha ricevuto la comunicazione di  riconoscimento come soggetto autorizzato alla presentazione della SSL (Strategia di Sviluppo Locale);</a:t>
            </a:r>
          </a:p>
          <a:p>
            <a:pPr algn="just"/>
            <a:endParaRPr lang="it-IT" sz="2400" dirty="0">
              <a:solidFill>
                <a:srgbClr val="D1452B"/>
              </a:solidFill>
              <a:latin typeface="Roboto Bold"/>
            </a:endParaRPr>
          </a:p>
          <a:p>
            <a:pPr algn="just"/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prossimi passi saranno: </a:t>
            </a:r>
          </a:p>
          <a:p>
            <a:pPr algn="just"/>
            <a:endParaRPr lang="it-IT" sz="24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 ottobre 2023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Termine ultimo per la presentazione delle SSL;</a:t>
            </a:r>
          </a:p>
          <a:p>
            <a:pPr algn="just"/>
            <a:endParaRPr lang="it-IT" sz="24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 novembre 2023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Delibera di GRT di approvazione delle SSL e riconoscimento dei GAL;</a:t>
            </a:r>
          </a:p>
          <a:p>
            <a:pPr algn="just"/>
            <a:endParaRPr lang="it-IT" sz="240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dicembre 2023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Firma atto di assegnazione ai GAL per la gestione delle SSL.</a:t>
            </a:r>
            <a:endParaRPr lang="it-IT" sz="240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82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1452B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13727" y="301574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1149" b="1149"/>
          <a:stretch>
            <a:fillRect/>
          </a:stretch>
        </p:blipFill>
        <p:spPr>
          <a:xfrm>
            <a:off x="10197465" y="9196245"/>
            <a:ext cx="7245811" cy="106986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B70462A-63B3-DA16-BB62-88B2C235D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7" y="615425"/>
            <a:ext cx="12097366" cy="855265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B1551C-2213-7719-FF05-D6313D8958D4}"/>
              </a:ext>
            </a:extLst>
          </p:cNvPr>
          <p:cNvSpPr txBox="1"/>
          <p:nvPr/>
        </p:nvSpPr>
        <p:spPr>
          <a:xfrm>
            <a:off x="9296400" y="615425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D1452B"/>
                </a:solidFill>
                <a:latin typeface="Roboto"/>
              </a:rPr>
              <a:t>Il Nostro Territorio Eligibile</a:t>
            </a:r>
          </a:p>
        </p:txBody>
      </p:sp>
    </p:spTree>
    <p:extLst>
      <p:ext uri="{BB962C8B-B14F-4D97-AF65-F5344CB8AC3E}">
        <p14:creationId xmlns:p14="http://schemas.microsoft.com/office/powerpoint/2010/main" val="81649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1452B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13727" y="301574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1149" b="1149"/>
          <a:stretch>
            <a:fillRect/>
          </a:stretch>
        </p:blipFill>
        <p:spPr>
          <a:xfrm>
            <a:off x="10197465" y="9196245"/>
            <a:ext cx="7245811" cy="1069861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65B6363-4059-B096-78CF-E81DE8779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43032"/>
              </p:ext>
            </p:extLst>
          </p:nvPr>
        </p:nvGraphicFramePr>
        <p:xfrm>
          <a:off x="8146876" y="647706"/>
          <a:ext cx="9296400" cy="8548539"/>
        </p:xfrm>
        <a:graphic>
          <a:graphicData uri="http://schemas.openxmlformats.org/drawingml/2006/table">
            <a:tbl>
              <a:tblPr firstRow="1" firstCol="1" bandRow="1"/>
              <a:tblGrid>
                <a:gridCol w="2051669">
                  <a:extLst>
                    <a:ext uri="{9D8B030D-6E8A-4147-A177-3AD203B41FA5}">
                      <a16:colId xmlns:a16="http://schemas.microsoft.com/office/drawing/2014/main" val="2464827402"/>
                    </a:ext>
                  </a:extLst>
                </a:gridCol>
                <a:gridCol w="2288495">
                  <a:extLst>
                    <a:ext uri="{9D8B030D-6E8A-4147-A177-3AD203B41FA5}">
                      <a16:colId xmlns:a16="http://schemas.microsoft.com/office/drawing/2014/main" val="3590782247"/>
                    </a:ext>
                  </a:extLst>
                </a:gridCol>
                <a:gridCol w="2285273">
                  <a:extLst>
                    <a:ext uri="{9D8B030D-6E8A-4147-A177-3AD203B41FA5}">
                      <a16:colId xmlns:a16="http://schemas.microsoft.com/office/drawing/2014/main" val="1102184434"/>
                    </a:ext>
                  </a:extLst>
                </a:gridCol>
                <a:gridCol w="2670963">
                  <a:extLst>
                    <a:ext uri="{9D8B030D-6E8A-4147-A177-3AD203B41FA5}">
                      <a16:colId xmlns:a16="http://schemas.microsoft.com/office/drawing/2014/main" val="2310843938"/>
                    </a:ext>
                  </a:extLst>
                </a:gridCol>
              </a:tblGrid>
              <a:tr h="449210"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 LEADER</a:t>
                      </a:r>
                      <a:endParaRPr lang="it-IT" sz="1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TERRITORIO ELIGIBILE</a:t>
                      </a:r>
                      <a:endParaRPr lang="it-IT" sz="1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 LEADER</a:t>
                      </a:r>
                      <a:endParaRPr lang="it-IT" sz="1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TERRITORIO ELIGIBILE</a:t>
                      </a:r>
                      <a:endParaRPr lang="it-IT" sz="1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364962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Abetone Cutigliano </a:t>
                      </a:r>
                      <a:endParaRPr lang="it-IT" sz="1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Minucciano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680987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Bagni di Lucca </a:t>
                      </a:r>
                      <a:endParaRPr lang="it-IT" sz="1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Molazzana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621532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Barga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Montale</a:t>
                      </a:r>
                      <a:endParaRPr lang="it-IT" sz="1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Solo territorio montano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28175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Borgo a Mozzano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Pescaglia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marR="4381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817138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Buti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Solo territorio montano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Pescia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Solo territorio montano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48962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Calci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Solo territorio montano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Piazza al Serchio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775774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Camaiore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Solo territorio montano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Pieve Fosciana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62463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Camporgiano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Pistoia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Solo territorio montano</a:t>
                      </a:r>
                      <a:endParaRPr lang="it-IT" sz="1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45414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Capannori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Solo territorio montano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Sambuca Pistoiese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55812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Careggine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San Marcello Piteglio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474071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Castelnuovo di Garfagnana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San Romano in Garfagnana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144789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Castiglione di Garfagnana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Seravezza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201848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Coreglia Antelminelli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Sillano Giuncugnano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363648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Fabbriche di Vergemoli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Stazzema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213600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Fosciandora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Vagli Sotto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563586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Gallicano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Villa Basilica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841364"/>
                  </a:ext>
                </a:extLst>
              </a:tr>
              <a:tr h="450007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Lucca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Solo territorio montano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Villa Collemandina</a:t>
                      </a:r>
                    </a:p>
                  </a:txBody>
                  <a:tcPr marL="21066" marR="21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Tutto il territorio comunale</a:t>
                      </a: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57447"/>
                  </a:ext>
                </a:extLst>
              </a:tr>
              <a:tr h="449210"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Marliana 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Tutto il territorio comunale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066" marR="21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159113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3EBEB2-A391-39FE-0CE6-8A14FD9EE33A}"/>
              </a:ext>
            </a:extLst>
          </p:cNvPr>
          <p:cNvSpPr txBox="1"/>
          <p:nvPr/>
        </p:nvSpPr>
        <p:spPr>
          <a:xfrm>
            <a:off x="3218751" y="624846"/>
            <a:ext cx="458389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dirty="0"/>
          </a:p>
          <a:p>
            <a:pPr algn="ctr"/>
            <a:r>
              <a:rPr lang="it-IT" sz="2400" b="1" dirty="0">
                <a:solidFill>
                  <a:srgbClr val="D1452B"/>
                </a:solidFill>
                <a:latin typeface="Roboto"/>
              </a:rPr>
              <a:t>AREA ELIGIBILE AL SOSTEGNO LEADER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Per beneficiare del sostegno LEADER della Strategia di Sviluppo Locale gli interventi devono ricadere dentro il perimetro del territorio montano dei comuni elencati nella tabella a fianco.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 Il dettaglio, anche a livello catastale, del perimetro dei territori montani è consultabile su geoscopio </a:t>
            </a:r>
          </a:p>
          <a:p>
            <a:pPr algn="ctr"/>
            <a:endParaRPr lang="it-IT" dirty="0"/>
          </a:p>
          <a:p>
            <a:pPr algn="ctr"/>
            <a:r>
              <a:rPr lang="it-IT" dirty="0">
                <a:hlinkClick r:id="rId4"/>
              </a:rPr>
              <a:t>http://www502.regione.toscana.it/geoscopio/territorimontani.html</a:t>
            </a: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538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>
              <a:solidFill>
                <a:prstClr val="black"/>
              </a:solidFill>
              <a:highlight>
                <a:srgbClr val="D1452B"/>
              </a:highlight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4543567" y="1210786"/>
            <a:ext cx="12687300" cy="10433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999" b="1" dirty="0">
                <a:solidFill>
                  <a:srgbClr val="D1452B"/>
                </a:solidFill>
                <a:latin typeface="Roboto Bold"/>
              </a:rPr>
              <a:t>Sviluppo locale di tipo partecipativo LEADER </a:t>
            </a:r>
          </a:p>
          <a:p>
            <a:pPr algn="l"/>
            <a:endParaRPr lang="it-IT" sz="22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pPr algn="l"/>
            <a:r>
              <a:rPr lang="it-IT" sz="2400" b="1" dirty="0">
                <a:solidFill>
                  <a:srgbClr val="31562A"/>
                </a:solidFill>
                <a:latin typeface="Roboto"/>
              </a:rPr>
              <a:t>Sono 7 le caratteristiche fondamentali</a:t>
            </a:r>
            <a:r>
              <a:rPr lang="it-IT" sz="2400" dirty="0">
                <a:solidFill>
                  <a:srgbClr val="31562A"/>
                </a:solidFill>
                <a:latin typeface="Roboto"/>
              </a:rPr>
              <a:t> che devono essere presenti e applicate simultaneamente per differenziare l’approccio LEADER da altri programmi di finanziamento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Roboto"/>
              </a:rPr>
              <a:t>:</a:t>
            </a:r>
          </a:p>
          <a:p>
            <a:pPr algn="l"/>
            <a:endParaRPr lang="it-IT" sz="2400" dirty="0">
              <a:solidFill>
                <a:srgbClr val="FF0000"/>
              </a:solidFill>
              <a:latin typeface="Roboto"/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31562A"/>
                </a:solidFill>
                <a:latin typeface="Roboto"/>
              </a:rPr>
              <a:t>Progettazione dal basso verso l'alto;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31562A"/>
                </a:solidFill>
                <a:latin typeface="Roboto"/>
              </a:rPr>
              <a:t>Approccio territoriale;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31562A"/>
                </a:solidFill>
                <a:latin typeface="Roboto"/>
              </a:rPr>
              <a:t>Partenariato locale;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31562A"/>
                </a:solidFill>
                <a:latin typeface="Roboto"/>
              </a:rPr>
              <a:t>Strategia integrata e multisettoriale;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31562A"/>
                </a:solidFill>
                <a:latin typeface="Roboto"/>
              </a:rPr>
              <a:t>Collegamento in rete dei partner;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31562A"/>
                </a:solidFill>
                <a:latin typeface="Roboto"/>
              </a:rPr>
              <a:t>Innovazione;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31562A"/>
                </a:solidFill>
                <a:latin typeface="Roboto"/>
              </a:rPr>
              <a:t>Cooperazione.</a:t>
            </a:r>
          </a:p>
          <a:p>
            <a:pPr algn="l"/>
            <a:endParaRPr lang="it-IT" sz="2200" b="1" dirty="0">
              <a:solidFill>
                <a:srgbClr val="31562A"/>
              </a:solidFill>
              <a:latin typeface="Roboto"/>
            </a:endParaRPr>
          </a:p>
          <a:p>
            <a:pPr algn="l"/>
            <a:endParaRPr lang="it-IT" sz="2200" b="1" dirty="0">
              <a:solidFill>
                <a:srgbClr val="31562A"/>
              </a:solidFill>
              <a:latin typeface="Roboto"/>
            </a:endParaRPr>
          </a:p>
          <a:p>
            <a:pPr algn="l"/>
            <a:endParaRPr lang="it-IT" sz="2200" b="1" dirty="0">
              <a:solidFill>
                <a:srgbClr val="31562A"/>
              </a:solidFill>
              <a:latin typeface="Roboto"/>
            </a:endParaRPr>
          </a:p>
          <a:p>
            <a:pPr algn="l"/>
            <a:endParaRPr lang="it-IT" sz="2200" b="1" dirty="0">
              <a:solidFill>
                <a:srgbClr val="31562A"/>
              </a:solidFill>
              <a:latin typeface="Roboto"/>
            </a:endParaRPr>
          </a:p>
          <a:p>
            <a:pPr algn="l"/>
            <a:endParaRPr lang="it-IT" sz="2200" b="1" dirty="0">
              <a:solidFill>
                <a:srgbClr val="31562A"/>
              </a:solidFill>
              <a:latin typeface="Roboto"/>
            </a:endParaRPr>
          </a:p>
          <a:p>
            <a:pPr algn="l"/>
            <a:endParaRPr lang="it-IT" sz="2200" b="1" dirty="0">
              <a:solidFill>
                <a:srgbClr val="31562A"/>
              </a:solidFill>
              <a:latin typeface="Roboto"/>
            </a:endParaRPr>
          </a:p>
          <a:p>
            <a:pPr algn="l"/>
            <a:endParaRPr lang="it-IT" sz="2200" b="1" dirty="0">
              <a:solidFill>
                <a:srgbClr val="31562A"/>
              </a:solidFill>
              <a:latin typeface="Roboto"/>
            </a:endParaRPr>
          </a:p>
          <a:p>
            <a:pPr algn="l"/>
            <a:endParaRPr lang="it-IT" sz="2200" b="1" dirty="0">
              <a:solidFill>
                <a:srgbClr val="31562A"/>
              </a:solidFill>
              <a:latin typeface="Roboto"/>
            </a:endParaRPr>
          </a:p>
          <a:p>
            <a:pPr algn="l"/>
            <a:endParaRPr lang="it-IT" sz="2200" b="1" dirty="0">
              <a:solidFill>
                <a:srgbClr val="31562A"/>
              </a:solidFill>
              <a:latin typeface="Roboto"/>
            </a:endParaRPr>
          </a:p>
          <a:p>
            <a:pPr algn="l"/>
            <a:endParaRPr lang="it-IT" sz="2200" b="1" i="0" u="none" strike="noStrike" baseline="0" dirty="0">
              <a:solidFill>
                <a:srgbClr val="000000"/>
              </a:solidFill>
              <a:latin typeface="Arial-Bold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39" y="-24848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>
              <a:solidFill>
                <a:prstClr val="black"/>
              </a:solidFill>
              <a:highlight>
                <a:srgbClr val="D1452B"/>
              </a:highlight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19226" y="730024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4322004" y="1146146"/>
            <a:ext cx="12937296" cy="867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999" b="1" dirty="0">
                <a:solidFill>
                  <a:srgbClr val="D1452B"/>
                </a:solidFill>
                <a:latin typeface="Roboto Bold"/>
              </a:rPr>
              <a:t>GOVERNANCE del LEADER</a:t>
            </a:r>
          </a:p>
          <a:p>
            <a:pPr algn="just"/>
            <a:endParaRPr lang="it-IT" sz="2200" dirty="0">
              <a:solidFill>
                <a:srgbClr val="31562A"/>
              </a:solidFill>
              <a:latin typeface="Roboto Bold"/>
            </a:endParaRPr>
          </a:p>
          <a:p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Reg. (UE) 2021/1060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articolo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</a:t>
            </a:r>
          </a:p>
          <a:p>
            <a:endParaRPr lang="it-IT" sz="24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Par. 3 - i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GAL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svolgono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esclusiva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seguenti compiti:</a:t>
            </a:r>
          </a:p>
          <a:p>
            <a:endParaRPr lang="it-IT" sz="24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sviluppano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capacità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degli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operatori locali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elaborare e attuare </a:t>
            </a:r>
            <a:r>
              <a:rPr lang="it-IT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PROGETTI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endParaRPr lang="it-IT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redigono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una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procedura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 dei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criteri di selezione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discriminatori e trasparenti,</a:t>
            </a: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 fine di: </a:t>
            </a:r>
          </a:p>
          <a:p>
            <a:endParaRPr lang="it-IT" sz="24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it-IT" sz="2400" u="sng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evitare </a:t>
            </a:r>
            <a:r>
              <a:rPr lang="it-IT" sz="2400" b="0" i="0" u="sng" strike="noStrike" baseline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conflitti di interesse;</a:t>
            </a:r>
            <a:endParaRPr lang="it-IT" sz="2400" u="sng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it-IT" sz="2400" b="0" i="0" u="sng" strike="noStrike" baseline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garantire che nessun singolo gruppo di interesse controlli le decisioni</a:t>
            </a:r>
            <a:r>
              <a:rPr lang="it-IT" sz="2400" b="0" i="0" u="none" strike="noStrike" baseline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materia di selezione;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preparano e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pubblicano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gli inviti a presentare proposte;</a:t>
            </a:r>
          </a:p>
          <a:p>
            <a:endParaRPr lang="it-IT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selezionano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operazioni,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fissano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importo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 sostegno,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presentano le proposte all’organismo responsabile della verifica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finale dell’ammissibilità prima dell’approvazione;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sorvegliano i progressi compiuti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verso il conseguimento degli obiettivi della strategia;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valutano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l’attuazione della strategia.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it-IT" sz="22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9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>
              <a:solidFill>
                <a:prstClr val="black"/>
              </a:solidFill>
              <a:highlight>
                <a:srgbClr val="D1452B"/>
              </a:highlight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4572000" y="1149230"/>
            <a:ext cx="12687300" cy="8156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800" b="1" dirty="0">
                <a:solidFill>
                  <a:srgbClr val="D1452B"/>
                </a:solidFill>
                <a:latin typeface="Roboto Bold"/>
              </a:rPr>
              <a:t>Metodo LEADER 2023-2027 - Scheda intervento SRG06</a:t>
            </a:r>
          </a:p>
          <a:p>
            <a:r>
              <a:rPr lang="it-IT" sz="2200" dirty="0">
                <a:solidFill>
                  <a:srgbClr val="B83620"/>
                </a:solidFill>
                <a:latin typeface="Roboto Bold"/>
              </a:rPr>
              <a:t> </a:t>
            </a:r>
          </a:p>
          <a:p>
            <a:r>
              <a:rPr lang="it-IT" sz="3200" dirty="0">
                <a:solidFill>
                  <a:srgbClr val="B83620"/>
                </a:solidFill>
                <a:latin typeface="Roboto Bold"/>
              </a:rPr>
              <a:t>Si compone di due Sotto Interventi</a:t>
            </a:r>
          </a:p>
          <a:p>
            <a:endParaRPr lang="it-IT" sz="2200" dirty="0">
              <a:solidFill>
                <a:srgbClr val="B83620"/>
              </a:solidFill>
              <a:latin typeface="Roboto Bold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Sotto intervento A «Sostegno alle Strategie di Sviluppo Locale» -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(articolato in azioni specifiche e azioni ordinarie) </a:t>
            </a:r>
            <a:endParaRPr lang="it-IT" sz="240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31562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31562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Periodo di attività 2024-2029                       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D1452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DOTAZIONE STIMATA € 4.958.000,00</a:t>
            </a:r>
            <a:endParaRPr lang="it-IT" sz="2800" dirty="0">
              <a:solidFill>
                <a:srgbClr val="D1452B"/>
              </a:solidFill>
              <a:latin typeface="Roboto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31562A"/>
              </a:solidFill>
              <a:latin typeface="Roboto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31562A"/>
              </a:solidFill>
              <a:latin typeface="Roboto 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31562A"/>
              </a:solidFill>
              <a:latin typeface="Roboto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Sotto intervento B</a:t>
            </a: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«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Animazione e gestione delle Strategie di Sviluppo Locale»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(</a:t>
            </a: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suddiviso in:</a:t>
            </a:r>
            <a:r>
              <a:rPr lang="it-IT" sz="2400" i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400" b="0" i="1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Azione B.1 - Gestione; Azione B.2 - Animazione e comunicazione)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b="0" i="1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Periodo di attività 2024-2029 		          </a:t>
            </a:r>
            <a:r>
              <a:rPr lang="it-IT" sz="2800" b="1" dirty="0">
                <a:solidFill>
                  <a:srgbClr val="D145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DOTAZIONE STIMATA € 1.322.000,00  </a:t>
            </a: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55600" algn="just"/>
            <a:endParaRPr lang="it-IT" sz="2400" b="1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it-IT" sz="2400" b="1" i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it-IT" sz="2400" b="1" i="1" u="none" strike="noStrike" baseline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it-IT" sz="2400" b="0" i="1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it-IT" sz="2400" b="1" i="0" u="none" strike="noStrike" baseline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5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>
              <a:solidFill>
                <a:prstClr val="black"/>
              </a:solidFill>
              <a:highlight>
                <a:srgbClr val="D1452B"/>
              </a:highlight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4543567" y="1210786"/>
            <a:ext cx="126873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800" b="1" dirty="0">
                <a:solidFill>
                  <a:srgbClr val="D1452B"/>
                </a:solidFill>
                <a:latin typeface="Roboto Bold"/>
              </a:rPr>
              <a:t>Metodo LEADER 2023-2027 - Scheda intervento SRG06</a:t>
            </a:r>
          </a:p>
          <a:p>
            <a:endParaRPr lang="it-IT" sz="2200" dirty="0">
              <a:solidFill>
                <a:srgbClr val="D1452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it-IT" sz="2800" b="1" dirty="0">
                <a:solidFill>
                  <a:srgbClr val="D145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SSL potrà caratterizzarsi </a:t>
            </a:r>
            <a:r>
              <a:rPr lang="it-IT" sz="2800" b="1" u="sng" dirty="0">
                <a:solidFill>
                  <a:srgbClr val="D14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 un tema principale </a:t>
            </a:r>
            <a:r>
              <a:rPr lang="it-IT" sz="2800" b="1" dirty="0">
                <a:solidFill>
                  <a:srgbClr val="D145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 </a:t>
            </a:r>
            <a:r>
              <a:rPr lang="it-IT" sz="2800" b="1" u="sng" dirty="0">
                <a:solidFill>
                  <a:srgbClr val="D14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 tema secondario</a:t>
            </a:r>
            <a:r>
              <a:rPr lang="it-IT" sz="2800" b="1" u="sng" dirty="0">
                <a:solidFill>
                  <a:srgbClr val="D145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800" b="1" dirty="0">
                <a:solidFill>
                  <a:srgbClr val="D145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 i seguenti:</a:t>
            </a:r>
          </a:p>
          <a:p>
            <a:pPr algn="l"/>
            <a:endParaRPr lang="it-IT" sz="24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ervizi ecosistemici, biodiversità, risorse naturali e paesaggio;</a:t>
            </a:r>
          </a:p>
          <a:p>
            <a:pPr marL="457200" indent="-457200" algn="l">
              <a:buFont typeface="+mj-lt"/>
              <a:buAutoNum type="arabicPeriod"/>
            </a:pPr>
            <a:endParaRPr lang="it-IT" sz="2400" b="1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Sistemi locali del cibo, distretti, filiere agricole e agroalimentari;</a:t>
            </a:r>
          </a:p>
          <a:p>
            <a:pPr marL="457200" indent="-457200" algn="l">
              <a:buFont typeface="+mj-lt"/>
              <a:buAutoNum type="arabicPeriod"/>
            </a:pPr>
            <a:endParaRPr lang="it-IT" sz="2400" b="1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ervizi, beni, spazi collettivi e inclusive;</a:t>
            </a:r>
          </a:p>
          <a:p>
            <a:pPr marL="457200" indent="-457200" algn="l">
              <a:buFont typeface="+mj-lt"/>
              <a:buAutoNum type="arabicPeriod"/>
            </a:pPr>
            <a:endParaRPr lang="it-IT" sz="2400" b="1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Comunità energetiche, bioeconomiche, ad economia circolare;</a:t>
            </a:r>
          </a:p>
          <a:p>
            <a:pPr marL="457200" indent="-457200" algn="l">
              <a:buFont typeface="+mj-lt"/>
              <a:buAutoNum type="arabicPeriod"/>
            </a:pPr>
            <a:endParaRPr lang="it-IT" sz="2400" b="1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Sistemi di offerta socioculturali e turistico-ricreativi locali;</a:t>
            </a:r>
          </a:p>
          <a:p>
            <a:pPr marL="457200" indent="-457200" algn="l">
              <a:buFont typeface="+mj-lt"/>
              <a:buAutoNum type="arabicPeriod"/>
            </a:pPr>
            <a:endParaRPr lang="it-IT" sz="2400" b="1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Sistemi produttivi locali artigianali e manifatturieri.</a:t>
            </a:r>
            <a:endParaRPr lang="it-IT" sz="2400" b="1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83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2905003" cy="9574823"/>
          </a:xfrm>
          <a:custGeom>
            <a:avLst/>
            <a:gdLst/>
            <a:ahLst/>
            <a:cxnLst/>
            <a:rect l="l" t="t" r="r" b="b"/>
            <a:pathLst>
              <a:path w="765104" h="2521764">
                <a:moveTo>
                  <a:pt x="0" y="0"/>
                </a:moveTo>
                <a:lnTo>
                  <a:pt x="765104" y="0"/>
                </a:lnTo>
                <a:lnTo>
                  <a:pt x="765104" y="2521764"/>
                </a:lnTo>
                <a:lnTo>
                  <a:pt x="0" y="2521764"/>
                </a:lnTo>
                <a:close/>
              </a:path>
            </a:pathLst>
          </a:custGeom>
          <a:solidFill>
            <a:srgbClr val="D1452B"/>
          </a:solidFill>
        </p:spPr>
        <p:txBody>
          <a:bodyPr/>
          <a:lstStyle/>
          <a:p>
            <a:endParaRPr lang="it-IT">
              <a:solidFill>
                <a:prstClr val="black"/>
              </a:solidFill>
              <a:highlight>
                <a:srgbClr val="D1452B"/>
              </a:highlight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723900"/>
            <a:ext cx="1749517" cy="7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149" b="1149"/>
          <a:stretch>
            <a:fillRect/>
          </a:stretch>
        </p:blipFill>
        <p:spPr>
          <a:xfrm>
            <a:off x="10013489" y="8504962"/>
            <a:ext cx="7245811" cy="1069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F78107-B0F7-33E0-73AE-41E8F5D82CCA}"/>
              </a:ext>
            </a:extLst>
          </p:cNvPr>
          <p:cNvSpPr txBox="1"/>
          <p:nvPr/>
        </p:nvSpPr>
        <p:spPr>
          <a:xfrm>
            <a:off x="4343400" y="910352"/>
            <a:ext cx="126873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D1452B"/>
                </a:solidFill>
                <a:latin typeface="Roboto Bold"/>
              </a:rPr>
              <a:t>Complemento per lo Sviluppo Rurale Toscana </a:t>
            </a:r>
          </a:p>
          <a:p>
            <a:r>
              <a:rPr lang="it-IT" sz="2000" b="1" dirty="0">
                <a:solidFill>
                  <a:srgbClr val="D1452B"/>
                </a:solidFill>
                <a:latin typeface="Roboto Bold"/>
                <a:hlinkClick r:id="rId5"/>
              </a:rPr>
              <a:t>https://www.regione.toscana.it/sviluppo-rurale-2023-2027/complemento-programmazione</a:t>
            </a:r>
            <a:endParaRPr lang="it-IT" sz="2000" b="1" dirty="0">
              <a:solidFill>
                <a:srgbClr val="D1452B"/>
              </a:solidFill>
              <a:latin typeface="Roboto Bold"/>
            </a:endParaRPr>
          </a:p>
          <a:p>
            <a:endParaRPr lang="it-IT" sz="2000" b="1" dirty="0">
              <a:solidFill>
                <a:srgbClr val="D1452B"/>
              </a:solidFill>
              <a:latin typeface="Roboto Bold"/>
            </a:endParaRPr>
          </a:p>
          <a:p>
            <a:r>
              <a:rPr lang="it-IT" sz="3200" b="1" dirty="0">
                <a:solidFill>
                  <a:srgbClr val="D1452B"/>
                </a:solidFill>
                <a:latin typeface="Roboto Bold"/>
              </a:rPr>
              <a:t>Scheda intervento SRG06</a:t>
            </a:r>
          </a:p>
          <a:p>
            <a:endParaRPr lang="it-IT" sz="1400" b="1" dirty="0">
              <a:solidFill>
                <a:srgbClr val="D1452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2400" b="1" dirty="0">
                <a:solidFill>
                  <a:srgbClr val="D1452B"/>
                </a:solidFill>
                <a:latin typeface="Roboto Bold"/>
              </a:rPr>
              <a:t>LA SSL POTRA’ ATTIVARE:</a:t>
            </a:r>
            <a:r>
              <a:rPr lang="it-IT" sz="2800" b="1" dirty="0">
                <a:solidFill>
                  <a:srgbClr val="D1452B"/>
                </a:solidFill>
                <a:latin typeface="Roboto Bold"/>
              </a:rPr>
              <a:t>  </a:t>
            </a:r>
            <a:r>
              <a:rPr lang="it-IT" sz="2800" b="1" dirty="0">
                <a:solidFill>
                  <a:srgbClr val="D145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OPERAZIONI ORDINARIE </a:t>
            </a:r>
          </a:p>
          <a:p>
            <a:pPr algn="l"/>
            <a:endParaRPr lang="it-IT" sz="2000" b="1" i="0" u="none" strike="noStrike" baseline="0" dirty="0">
              <a:solidFill>
                <a:srgbClr val="96373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Mediante le schede intervento previste nell’ambito del Piano Strategico della PAC (PSP)</a:t>
            </a:r>
          </a:p>
          <a:p>
            <a:pPr algn="just"/>
            <a:r>
              <a:rPr lang="it-IT" sz="32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</a:t>
            </a:r>
            <a:r>
              <a:rPr lang="it-IT" sz="240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 eventuali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operazioni di sviluppo rurale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favore dell'agricoltura, pianificate nelle SSL, devono </a:t>
            </a:r>
            <a:r>
              <a:rPr lang="it-IT" sz="2400" b="0" i="0" u="none" strike="noStrike" baseline="0" dirty="0">
                <a:solidFill>
                  <a:srgbClr val="315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contribuire alla vitalità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delle zone rurali e </a:t>
            </a:r>
            <a:r>
              <a:rPr lang="it-IT" sz="2400" b="0" i="0" u="none" strike="noStrike" baseline="0" dirty="0">
                <a:solidFill>
                  <a:srgbClr val="315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contrastare spopolamento</a:t>
            </a:r>
            <a:r>
              <a:rPr lang="it-IT" sz="2400" dirty="0">
                <a:solidFill>
                  <a:srgbClr val="315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it-IT" sz="2400" b="0" i="0" u="none" strike="noStrike" baseline="0" dirty="0">
                <a:solidFill>
                  <a:srgbClr val="315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degrado ambientale </a:t>
            </a:r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delle zone più bisognose e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 </a:t>
            </a: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possono essere rivolte esclusivamente alla produttività e competitività delle imprese agricole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algn="just"/>
            <a:endParaRPr lang="it-IT" sz="2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it-IT" sz="2400" b="0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Pertanto, gli interventi di natura agricola sostenuti in ambito LEADER saranno in ogni caso marginali e coerenti con le esigenze di sviluppo locale delle aree interessate </a:t>
            </a:r>
            <a:r>
              <a:rPr lang="it-IT" sz="3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</a:t>
            </a:r>
            <a:endParaRPr lang="it-IT" sz="24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solo se funzionali nell’ambito di un progetto collettivo </a:t>
            </a:r>
          </a:p>
          <a:p>
            <a:pPr algn="l"/>
            <a:endParaRPr lang="it-IT" sz="2000" b="0" i="0" u="none" strike="noStrike" baseline="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Progetti di Cooperazione con altri GAL </a:t>
            </a:r>
            <a:r>
              <a:rPr lang="it-IT" sz="2800" b="1" dirty="0">
                <a:solidFill>
                  <a:srgbClr val="D1452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400" b="1" i="0" u="none" strike="noStrike" baseline="0" dirty="0">
                <a:solidFill>
                  <a:srgbClr val="3156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(coerenti con i temi della SSL)</a:t>
            </a:r>
            <a:endParaRPr lang="it-IT" sz="2400" dirty="0">
              <a:solidFill>
                <a:srgbClr val="31562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5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1512</Words>
  <Application>Microsoft Office PowerPoint</Application>
  <PresentationFormat>Personalizzato</PresentationFormat>
  <Paragraphs>275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6" baseType="lpstr">
      <vt:lpstr>Cambria</vt:lpstr>
      <vt:lpstr>Arial-BoldMT</vt:lpstr>
      <vt:lpstr>Calibri</vt:lpstr>
      <vt:lpstr>arial</vt:lpstr>
      <vt:lpstr>arial</vt:lpstr>
      <vt:lpstr>Tahoma</vt:lpstr>
      <vt:lpstr>Roboto</vt:lpstr>
      <vt:lpstr>Roboto Bold</vt:lpstr>
      <vt:lpstr>Wingdings</vt:lpstr>
      <vt:lpstr>Segoe Print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territorio nella Programmazione 2014-2022</dc:title>
  <dc:creator>utente</dc:creator>
  <cp:lastModifiedBy>stefano stranieri</cp:lastModifiedBy>
  <cp:revision>38</cp:revision>
  <dcterms:created xsi:type="dcterms:W3CDTF">2006-08-16T00:00:00Z</dcterms:created>
  <dcterms:modified xsi:type="dcterms:W3CDTF">2023-08-29T16:28:37Z</dcterms:modified>
  <dc:identifier>DAFf4i4ld18</dc:identifier>
</cp:coreProperties>
</file>